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3"/>
  </p:notesMasterIdLst>
  <p:handoutMasterIdLst>
    <p:handoutMasterId r:id="rId14"/>
  </p:handoutMasterIdLst>
  <p:sldIdLst>
    <p:sldId id="439" r:id="rId5"/>
    <p:sldId id="440" r:id="rId6"/>
    <p:sldId id="441" r:id="rId7"/>
    <p:sldId id="442" r:id="rId8"/>
    <p:sldId id="443" r:id="rId9"/>
    <p:sldId id="444" r:id="rId10"/>
    <p:sldId id="445" r:id="rId11"/>
    <p:sldId id="447" r:id="rId12"/>
  </p:sldIdLst>
  <p:sldSz cx="24382413" cy="13716000"/>
  <p:notesSz cx="6858000" cy="9144000"/>
  <p:embeddedFontLst>
    <p:embeddedFont>
      <p:font typeface="Bitter" pitchFamily="2" charset="77"/>
      <p:regular r:id="rId15"/>
      <p:bold r:id="rId16"/>
      <p:italic r:id="rId17"/>
      <p:boldItalic r:id="rId18"/>
    </p:embeddedFont>
    <p:embeddedFont>
      <p:font typeface="Bitter SemiBold" pitchFamily="2" charset="77"/>
      <p:regular r:id="rId19"/>
      <p:bold r:id="rId20"/>
      <p:italic r:id="rId21"/>
      <p:boldItalic r:id="rId22"/>
    </p:embeddedFont>
    <p:embeddedFont>
      <p:font typeface="Rubik" pitchFamily="2" charset="-79"/>
      <p:regular r:id="rId23"/>
      <p:bold r:id="rId24"/>
      <p:italic r:id="rId25"/>
      <p:boldItalic r:id="rId26"/>
    </p:embeddedFont>
    <p:embeddedFont>
      <p:font typeface="Rubik Medium" pitchFamily="2" charset="-79"/>
      <p:regular r:id="rId27"/>
      <p:italic r:id="rId28"/>
    </p:embeddedFont>
    <p:embeddedFont>
      <p:font typeface="Rubik SemiBold" pitchFamily="2" charset="-79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03" autoAdjust="0"/>
    <p:restoredTop sz="96327" autoAdjust="0"/>
  </p:normalViewPr>
  <p:slideViewPr>
    <p:cSldViewPr snapToGrid="0">
      <p:cViewPr varScale="1">
        <p:scale>
          <a:sx n="57" d="100"/>
          <a:sy n="57" d="100"/>
        </p:scale>
        <p:origin x="232" y="48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30/05/2023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‹Nº›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30/05/2023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33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92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45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50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1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1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5/30/23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‹Nº›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4242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  <p:sldLayoutId id="2147483835" r:id="rId4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Instructions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Please read the instruction given in this section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9C664-F9D8-49CD-9592-C27A130CB2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10581" y="3257550"/>
            <a:ext cx="8640763" cy="8297863"/>
          </a:xfrm>
        </p:spPr>
        <p:txBody>
          <a:bodyPr anchor="ctr">
            <a:normAutofit/>
          </a:bodyPr>
          <a:lstStyle/>
          <a:p>
            <a:r>
              <a:rPr lang="en-GB" sz="2800" dirty="0"/>
              <a:t>This PowerPoint document is a guideline for the preparation of all GBIF presentations.</a:t>
            </a:r>
          </a:p>
          <a:p>
            <a:r>
              <a:rPr lang="en-GB" sz="2800" dirty="0"/>
              <a:t>Guidance for how to construct slides and tutorials on particular techniques can be found in the speaker notes section at the bottom of the screen for some layouts.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A9719-1157-F9E6-BD88-0DFE5D70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89474" y="3924047"/>
            <a:ext cx="6723951" cy="69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28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D3687-96B3-4808-B01B-8A555FE2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8B339-DAE3-47DA-B2D7-6B7B2739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Guides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grid is there to help with the placement of content and images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F14E-5969-403A-A7DD-EDCB37CF738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2187" y="3257550"/>
            <a:ext cx="17318038" cy="8297863"/>
          </a:xfrm>
        </p:spPr>
        <p:txBody>
          <a:bodyPr anchor="ctr">
            <a:norm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Display </a:t>
            </a:r>
            <a:r>
              <a:rPr lang="en-GB" sz="2800" b="1" dirty="0"/>
              <a:t>viewing guides </a:t>
            </a:r>
            <a:r>
              <a:rPr lang="en-GB" sz="2800" dirty="0"/>
              <a:t>when working on slides. Click “</a:t>
            </a:r>
            <a:r>
              <a:rPr lang="en-GB" sz="2800" b="1" dirty="0"/>
              <a:t>view</a:t>
            </a:r>
            <a:r>
              <a:rPr lang="en-GB" sz="2800" dirty="0"/>
              <a:t>” on the menu bar and select “</a:t>
            </a:r>
            <a:r>
              <a:rPr lang="en-GB" sz="2800" b="1" dirty="0"/>
              <a:t>Guides</a:t>
            </a:r>
            <a:r>
              <a:rPr lang="en-GB" sz="2800" dirty="0"/>
              <a:t>”.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Going beyond the highlighted box isn’t recommended.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Your </a:t>
            </a:r>
            <a:r>
              <a:rPr lang="en-US" sz="2800" b="1" dirty="0"/>
              <a:t>text &amp; image </a:t>
            </a:r>
            <a:r>
              <a:rPr lang="en-US" sz="2800" dirty="0"/>
              <a:t>should always fit in between the </a:t>
            </a:r>
            <a:r>
              <a:rPr lang="en-US" sz="2800" b="1" dirty="0"/>
              <a:t>green box.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If there is </a:t>
            </a:r>
            <a:r>
              <a:rPr lang="en-US" sz="2800" b="1" dirty="0"/>
              <a:t>only text </a:t>
            </a:r>
            <a:r>
              <a:rPr lang="en-US" sz="2800" dirty="0"/>
              <a:t>in your slide it should be placed inside the </a:t>
            </a:r>
            <a:r>
              <a:rPr lang="en-US" sz="2800" b="1" dirty="0"/>
              <a:t>blue box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20D85-9984-9FA5-063F-4AFC3CB5DBA8}"/>
              </a:ext>
            </a:extLst>
          </p:cNvPr>
          <p:cNvSpPr/>
          <p:nvPr/>
        </p:nvSpPr>
        <p:spPr>
          <a:xfrm>
            <a:off x="706438" y="3257550"/>
            <a:ext cx="22969536" cy="82978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33F17-7FDD-7001-C868-3C2DEE34D982}"/>
              </a:ext>
            </a:extLst>
          </p:cNvPr>
          <p:cNvSpPr/>
          <p:nvPr/>
        </p:nvSpPr>
        <p:spPr>
          <a:xfrm>
            <a:off x="3550443" y="3366949"/>
            <a:ext cx="17283113" cy="8073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31289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09548-A8D4-44EB-BDE0-F4C8220E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1EF9C-FA15-4806-8836-AF79C90F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Slide Master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set layouts in the slide master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00DC-25AD-4F69-8257-1144FF1B99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7" y="3257550"/>
            <a:ext cx="8640763" cy="82978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latin typeface="+mn-lt"/>
              </a:rPr>
              <a:t>To make the most of this pre-set toolkit, please use only the layout options given and created in the slide master section: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new page/slide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Right click on the 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Click on Layout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your desired layout from the list. 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NOTE: DO NOT DELETE ANYTHING FROM THE MASTER SLIDES DIRECTLY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DO NOT DELETE ANY LAYOUT OPTIONS FROM THE SLIDE MASTER DIRECTLY</a:t>
            </a:r>
          </a:p>
          <a:p>
            <a:pPr>
              <a:spcBef>
                <a:spcPts val="0"/>
              </a:spcBef>
            </a:pPr>
            <a:endParaRPr lang="en-GB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64F45-9522-414A-CDB4-4A82EDA0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95" y="3734628"/>
            <a:ext cx="9484310" cy="80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8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210F9-EF39-437E-84E7-519CBAAA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0D05-4456-48EA-B9A5-DAA11C32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Colours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purpose is to give </a:t>
            </a: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GBIF </a:t>
            </a: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an unmistakable identity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BFFE-10B8-49FD-BF2C-059F2289A0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10581" y="3257550"/>
            <a:ext cx="8640763" cy="82978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There are 10 default colors available in the top row of the default PPT color palette: Theme colors.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Try not use any of the tints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Theme colors are the only colors permitted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2DA83-4D2F-23E0-5F2A-F15A781B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06" y="3295581"/>
            <a:ext cx="7772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31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4B89A-7ADD-48D6-A78B-90FEC067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CEBDD-D314-43F9-B44E-E2CBDA0B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font: Bitter </a:t>
            </a:r>
            <a:r>
              <a:rPr lang="en-GB" dirty="0" err="1"/>
              <a:t>semibold</a:t>
            </a:r>
            <a:r>
              <a:rPr lang="en-GB" dirty="0"/>
              <a:t>, 48pt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1A02-B8C7-41B0-9DE1-1C49D4BF08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70121" y="3271838"/>
            <a:ext cx="17416463" cy="8297862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For consistency always check the font size throughout the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default font size for the body text is set for 36pt however, you can change this to smaller size if required.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smallest font size in body text should not be smaller than </a:t>
            </a:r>
            <a:r>
              <a:rPr lang="en-GB" sz="20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20pt</a:t>
            </a:r>
            <a:r>
              <a:rPr lang="en-GB" sz="2000" dirty="0"/>
              <a:t> </a:t>
            </a:r>
            <a:r>
              <a:rPr lang="en-GB" sz="3200" dirty="0"/>
              <a:t>or bigger than </a:t>
            </a:r>
            <a:r>
              <a:rPr lang="en-GB" sz="4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44pt.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Larger font sizes can be used for making big points.</a:t>
            </a: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endParaRPr lang="en-GB" sz="54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b="1" dirty="0"/>
              <a:t>Use the bold option to emphasise your point.</a:t>
            </a:r>
            <a:endParaRPr lang="en-GB" sz="3200" dirty="0"/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body text colour is dark grey. Please do not use </a:t>
            </a:r>
            <a:r>
              <a:rPr lang="en-GB" sz="3200" b="1" dirty="0">
                <a:solidFill>
                  <a:schemeClr val="tx1"/>
                </a:solidFill>
              </a:rPr>
              <a:t>black</a:t>
            </a:r>
            <a:r>
              <a:rPr lang="en-GB" sz="3200" dirty="0"/>
              <a:t> colour in this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1134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78A3C-323D-4E0D-8BD6-B28CC356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765B1-B327-4BA2-82D7-D9903F24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explained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DB3B-D6F7-4585-B8D4-F57A730347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10581" y="3257550"/>
            <a:ext cx="8640763" cy="8297863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The bullet point colour and numbered lists default to </a:t>
            </a:r>
            <a:r>
              <a:rPr lang="en-GB" sz="3200" dirty="0">
                <a:solidFill>
                  <a:schemeClr val="accent1"/>
                </a:solidFill>
                <a:latin typeface="Rubik" pitchFamily="2" charset="-79"/>
              </a:rPr>
              <a:t>GBIF green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. To access bullet formatting options: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>
                <a:highlight>
                  <a:srgbClr val="FFFF00"/>
                </a:highlight>
              </a:rPr>
              <a:t>Select the text box with bullet points</a:t>
            </a:r>
            <a:r>
              <a:rPr lang="en-GB" sz="3200" dirty="0"/>
              <a:t> 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/>
              <a:t>Click on the drop-down menu on the home ribbon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/>
              <a:t>Click on Bullets &amp; Numbering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/>
              <a:t>Select </a:t>
            </a:r>
            <a:r>
              <a:rPr lang="en-GB" sz="32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Green </a:t>
            </a:r>
            <a:r>
              <a:rPr lang="en-GB" sz="3200" dirty="0"/>
              <a:t>in the colour section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3200" dirty="0"/>
              <a:t>Click OK</a:t>
            </a:r>
          </a:p>
          <a:p>
            <a:pPr>
              <a:spcBef>
                <a:spcPts val="0"/>
              </a:spcBef>
            </a:pPr>
            <a:endParaRPr lang="en-GB" sz="3200" dirty="0"/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B95949-393F-4E4B-A8E1-B57D9626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89" y="3265349"/>
            <a:ext cx="7186124" cy="362251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D3FA09EF-0A26-2F99-8232-C823A6CEE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2959" r="7092" b="2353"/>
          <a:stretch/>
        </p:blipFill>
        <p:spPr>
          <a:xfrm>
            <a:off x="18969370" y="5591818"/>
            <a:ext cx="3753164" cy="533141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20534E4-ACCB-8F99-246C-C8CF69EFDEC3}"/>
              </a:ext>
            </a:extLst>
          </p:cNvPr>
          <p:cNvSpPr/>
          <p:nvPr/>
        </p:nvSpPr>
        <p:spPr>
          <a:xfrm>
            <a:off x="14639453" y="326534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DABBB9-7443-8EFB-70C0-F7FFFDE2C5C0}"/>
              </a:ext>
            </a:extLst>
          </p:cNvPr>
          <p:cNvSpPr/>
          <p:nvPr/>
        </p:nvSpPr>
        <p:spPr>
          <a:xfrm>
            <a:off x="17310225" y="5257112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2EB8AA-E50E-71A0-914E-33226FDB073F}"/>
              </a:ext>
            </a:extLst>
          </p:cNvPr>
          <p:cNvSpPr/>
          <p:nvPr/>
        </p:nvSpPr>
        <p:spPr>
          <a:xfrm>
            <a:off x="20223935" y="842540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9FB2BE-BBA2-545F-2A6F-D6AB1097A7DC}"/>
              </a:ext>
            </a:extLst>
          </p:cNvPr>
          <p:cNvSpPr/>
          <p:nvPr/>
        </p:nvSpPr>
        <p:spPr>
          <a:xfrm>
            <a:off x="9586487" y="5957167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932501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7A27F1D-4A59-390D-C6A9-494200E9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A447E-9387-4941-9B83-8EA80431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Lines &amp; shapes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these default shapes and lines throughout the document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9012B-8812-4857-926A-1F7C770C7386}"/>
              </a:ext>
            </a:extLst>
          </p:cNvPr>
          <p:cNvCxnSpPr>
            <a:cxnSpLocks/>
          </p:cNvCxnSpPr>
          <p:nvPr/>
        </p:nvCxnSpPr>
        <p:spPr>
          <a:xfrm>
            <a:off x="2109788" y="8673075"/>
            <a:ext cx="865038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22763-2C20-494D-826F-798E3F95D06F}"/>
              </a:ext>
            </a:extLst>
          </p:cNvPr>
          <p:cNvCxnSpPr>
            <a:cxnSpLocks/>
          </p:cNvCxnSpPr>
          <p:nvPr/>
        </p:nvCxnSpPr>
        <p:spPr>
          <a:xfrm>
            <a:off x="2110581" y="9088499"/>
            <a:ext cx="8640763" cy="0"/>
          </a:xfrm>
          <a:prstGeom prst="line">
            <a:avLst/>
          </a:prstGeom>
          <a:ln w="254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C019B5-0B75-417C-A3A1-E68D343E2DF7}"/>
              </a:ext>
            </a:extLst>
          </p:cNvPr>
          <p:cNvCxnSpPr>
            <a:cxnSpLocks/>
          </p:cNvCxnSpPr>
          <p:nvPr/>
        </p:nvCxnSpPr>
        <p:spPr>
          <a:xfrm>
            <a:off x="2110581" y="9503923"/>
            <a:ext cx="8640763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99D39F-EF35-4072-B675-6CECEB29062E}"/>
              </a:ext>
            </a:extLst>
          </p:cNvPr>
          <p:cNvSpPr txBox="1"/>
          <p:nvPr/>
        </p:nvSpPr>
        <p:spPr>
          <a:xfrm>
            <a:off x="2109789" y="3269158"/>
            <a:ext cx="7200899" cy="464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Lines: </a:t>
            </a:r>
          </a:p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light green or grey thin lines to separate elements on page.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these costume lines to create a visual impact on important sentences or/and on coloured text boxes. You can use different coloured lines based on your needs. These are some examples: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E6CF08-167C-4AE6-B8B0-8BC2CF0E4EB2}"/>
              </a:ext>
            </a:extLst>
          </p:cNvPr>
          <p:cNvCxnSpPr>
            <a:cxnSpLocks/>
          </p:cNvCxnSpPr>
          <p:nvPr/>
        </p:nvCxnSpPr>
        <p:spPr>
          <a:xfrm flipV="1">
            <a:off x="12183870" y="3269158"/>
            <a:ext cx="0" cy="83031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F1181CF-2C63-FDB2-CE16-CD0245B05280}"/>
              </a:ext>
            </a:extLst>
          </p:cNvPr>
          <p:cNvGrpSpPr/>
          <p:nvPr/>
        </p:nvGrpSpPr>
        <p:grpSpPr>
          <a:xfrm>
            <a:off x="13654248" y="6238794"/>
            <a:ext cx="9470491" cy="1171587"/>
            <a:chOff x="663396" y="6413651"/>
            <a:chExt cx="14943193" cy="18486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E505DF-E644-4A01-B31C-BAFD0CFE381B}"/>
                </a:ext>
              </a:extLst>
            </p:cNvPr>
            <p:cNvSpPr/>
            <p:nvPr/>
          </p:nvSpPr>
          <p:spPr>
            <a:xfrm>
              <a:off x="663396" y="6413653"/>
              <a:ext cx="1828681" cy="1828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91785A-FB1E-4189-8B4F-F34E91C1F6CD}"/>
                </a:ext>
              </a:extLst>
            </p:cNvPr>
            <p:cNvSpPr/>
            <p:nvPr/>
          </p:nvSpPr>
          <p:spPr>
            <a:xfrm>
              <a:off x="3178284" y="6420292"/>
              <a:ext cx="1828681" cy="182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8D0EAAE-E93A-43DC-9E80-412930C7FC14}"/>
                </a:ext>
              </a:extLst>
            </p:cNvPr>
            <p:cNvSpPr/>
            <p:nvPr/>
          </p:nvSpPr>
          <p:spPr>
            <a:xfrm>
              <a:off x="5693172" y="6413651"/>
              <a:ext cx="2121270" cy="18286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354757-8021-4BA2-BB7D-050EE63497DC}"/>
                </a:ext>
              </a:extLst>
            </p:cNvPr>
            <p:cNvSpPr txBox="1"/>
            <p:nvPr/>
          </p:nvSpPr>
          <p:spPr>
            <a:xfrm>
              <a:off x="9715743" y="7339563"/>
              <a:ext cx="5890846" cy="9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Correct  😊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3B4F49-F0F2-4CEE-91FC-D5E27D2AB7BF}"/>
              </a:ext>
            </a:extLst>
          </p:cNvPr>
          <p:cNvCxnSpPr/>
          <p:nvPr/>
        </p:nvCxnSpPr>
        <p:spPr>
          <a:xfrm>
            <a:off x="12183870" y="9846977"/>
            <a:ext cx="0" cy="2489346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2DFB54E-02D3-FB26-63D2-5C01CC1CBEA0}"/>
              </a:ext>
            </a:extLst>
          </p:cNvPr>
          <p:cNvGrpSpPr/>
          <p:nvPr/>
        </p:nvGrpSpPr>
        <p:grpSpPr>
          <a:xfrm>
            <a:off x="13654248" y="8257652"/>
            <a:ext cx="8754896" cy="1243083"/>
            <a:chOff x="12697847" y="10145548"/>
            <a:chExt cx="13277714" cy="18852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62C386-F455-498F-A97A-AF18E7219EA8}"/>
                </a:ext>
              </a:extLst>
            </p:cNvPr>
            <p:cNvSpPr/>
            <p:nvPr/>
          </p:nvSpPr>
          <p:spPr>
            <a:xfrm>
              <a:off x="12697847" y="10145548"/>
              <a:ext cx="1828681" cy="1828681"/>
            </a:xfrm>
            <a:prstGeom prst="rect">
              <a:avLst/>
            </a:prstGeom>
            <a:pattFill prst="solidDmnd">
              <a:fgClr>
                <a:srgbClr val="FF0000"/>
              </a:fgClr>
              <a:bgClr>
                <a:schemeClr val="bg1"/>
              </a:bgClr>
            </a:patt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0E652C-FDDC-466B-B9C2-026180F3A561}"/>
                </a:ext>
              </a:extLst>
            </p:cNvPr>
            <p:cNvSpPr/>
            <p:nvPr/>
          </p:nvSpPr>
          <p:spPr>
            <a:xfrm>
              <a:off x="15373393" y="10152187"/>
              <a:ext cx="1828681" cy="1828681"/>
            </a:xfrm>
            <a:prstGeom prst="ellipse">
              <a:avLst/>
            </a:prstGeom>
            <a:solidFill>
              <a:srgbClr val="FFFF0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61CFC9F-1771-4787-A451-8DBE0D51FD33}"/>
                </a:ext>
              </a:extLst>
            </p:cNvPr>
            <p:cNvSpPr/>
            <p:nvPr/>
          </p:nvSpPr>
          <p:spPr>
            <a:xfrm>
              <a:off x="17757658" y="10145548"/>
              <a:ext cx="2121270" cy="1828681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81A552-F56E-426F-8A0F-4B5781F1BBB3}"/>
                </a:ext>
              </a:extLst>
            </p:cNvPr>
            <p:cNvSpPr txBox="1"/>
            <p:nvPr/>
          </p:nvSpPr>
          <p:spPr>
            <a:xfrm>
              <a:off x="21398716" y="11143941"/>
              <a:ext cx="4576845" cy="8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Incorrect  😵‍💫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7EC52B-4CDD-4E0C-BD6F-82317AD11237}"/>
              </a:ext>
            </a:extLst>
          </p:cNvPr>
          <p:cNvCxnSpPr>
            <a:cxnSpLocks/>
          </p:cNvCxnSpPr>
          <p:nvPr/>
        </p:nvCxnSpPr>
        <p:spPr>
          <a:xfrm>
            <a:off x="2110581" y="9919347"/>
            <a:ext cx="8640763" cy="0"/>
          </a:xfrm>
          <a:prstGeom prst="straightConnector1">
            <a:avLst/>
          </a:prstGeom>
          <a:ln w="25400" cap="rnd">
            <a:solidFill>
              <a:schemeClr val="accent2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6FD186-BA8B-45B5-BD6E-4D71D9445B65}"/>
              </a:ext>
            </a:extLst>
          </p:cNvPr>
          <p:cNvCxnSpPr>
            <a:cxnSpLocks/>
          </p:cNvCxnSpPr>
          <p:nvPr/>
        </p:nvCxnSpPr>
        <p:spPr>
          <a:xfrm>
            <a:off x="2110581" y="10334771"/>
            <a:ext cx="8640763" cy="0"/>
          </a:xfrm>
          <a:prstGeom prst="line">
            <a:avLst/>
          </a:prstGeom>
          <a:ln w="25400" cap="rnd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A122DE-FD0E-45E4-A511-108FA1E341C7}"/>
              </a:ext>
            </a:extLst>
          </p:cNvPr>
          <p:cNvCxnSpPr>
            <a:cxnSpLocks/>
          </p:cNvCxnSpPr>
          <p:nvPr/>
        </p:nvCxnSpPr>
        <p:spPr>
          <a:xfrm>
            <a:off x="2110581" y="10750195"/>
            <a:ext cx="8640763" cy="0"/>
          </a:xfrm>
          <a:prstGeom prst="line">
            <a:avLst/>
          </a:prstGeom>
          <a:ln w="25400" cap="rnd">
            <a:solidFill>
              <a:schemeClr val="accent5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232EE4-77D7-D380-FC5C-F9511FDDDA82}"/>
              </a:ext>
            </a:extLst>
          </p:cNvPr>
          <p:cNvSpPr txBox="1"/>
          <p:nvPr/>
        </p:nvSpPr>
        <p:spPr>
          <a:xfrm>
            <a:off x="13642148" y="3269158"/>
            <a:ext cx="7200899" cy="257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Shapes: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use shapes without outlines, drop/inner shadows or gradient colours.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FE04329-3A17-C3DC-B398-49CF01E88AFD}"/>
              </a:ext>
            </a:extLst>
          </p:cNvPr>
          <p:cNvCxnSpPr>
            <a:cxnSpLocks/>
          </p:cNvCxnSpPr>
          <p:nvPr/>
        </p:nvCxnSpPr>
        <p:spPr>
          <a:xfrm>
            <a:off x="2109788" y="8257651"/>
            <a:ext cx="86503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542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82AB024-8B3C-9E90-99AC-D7C25F36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B2D27-BEDC-45B3-AA2E-8E0C08FB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toolkit slides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17CC1-66B9-45AF-A419-A04FC66BB58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2981" y="3257550"/>
            <a:ext cx="17318038" cy="8297863"/>
          </a:xfrm>
        </p:spPr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/>
              <a:t>To re-use the slides included in this toolkit please copy and paste them into your decks. </a:t>
            </a:r>
            <a:endParaRPr lang="en-US" b="1" dirty="0">
              <a:latin typeface="Rubik SemiBold" pitchFamily="2" charset="-79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dirty="0"/>
              <a:t>We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 </a:t>
            </a:r>
            <a:r>
              <a:rPr lang="en-US" dirty="0"/>
              <a:t>recommend that you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copy</a:t>
            </a:r>
            <a:r>
              <a:rPr lang="en-US" dirty="0"/>
              <a:t>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paste</a:t>
            </a:r>
            <a:r>
              <a:rPr lang="en-US" dirty="0"/>
              <a:t> your desired slide into an existing deck or a new deck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then apply your changes</a:t>
            </a:r>
            <a:r>
              <a:rPr lang="en-US" dirty="0"/>
              <a:t>. This way, your toolkit will stay consistent, and the changes won’t effect the overall/original designed version.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05394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ción5" id="{5B4BFB3A-1F89-B240-900D-6E7C078E9194}" vid="{C2578469-FA75-844C-882E-15060CED52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</TotalTime>
  <Words>561</Words>
  <Application>Microsoft Macintosh PowerPoint</Application>
  <PresentationFormat>Personalizado</PresentationFormat>
  <Paragraphs>58</Paragraphs>
  <Slides>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Bitter SemiBold</vt:lpstr>
      <vt:lpstr>Rubik SemiBold</vt:lpstr>
      <vt:lpstr>Rubik</vt:lpstr>
      <vt:lpstr>Bitter</vt:lpstr>
      <vt:lpstr>Rubik Medium</vt:lpstr>
      <vt:lpstr>Tema de Office</vt:lpstr>
      <vt:lpstr>Instructions Please read the instruction given in this section</vt:lpstr>
      <vt:lpstr>Guides The grid is there to help with the placement of content and images</vt:lpstr>
      <vt:lpstr>Slide Master Use set layouts in the slide master </vt:lpstr>
      <vt:lpstr>Colours The purpose is to give GBIF an unmistakable identity</vt:lpstr>
      <vt:lpstr>Headline font: Bitter semibold, 48pt</vt:lpstr>
      <vt:lpstr>Bullet points explained</vt:lpstr>
      <vt:lpstr>Lines &amp; shapes Use these default shapes and lines throughout the document</vt:lpstr>
      <vt:lpstr>Using toolkit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Please read the instruction given in this section</dc:title>
  <dc:creator>Javier Andres Gamboa Martinez</dc:creator>
  <cp:lastModifiedBy>Javier Andres Gamboa Martinez</cp:lastModifiedBy>
  <cp:revision>1</cp:revision>
  <dcterms:created xsi:type="dcterms:W3CDTF">2023-05-30T09:34:55Z</dcterms:created>
  <dcterms:modified xsi:type="dcterms:W3CDTF">2023-05-30T09:37:53Z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